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26" r:id="rId3"/>
    <p:sldId id="327" r:id="rId4"/>
    <p:sldId id="328" r:id="rId5"/>
    <p:sldId id="329" r:id="rId6"/>
    <p:sldId id="278" r:id="rId7"/>
    <p:sldId id="279" r:id="rId8"/>
    <p:sldId id="280" r:id="rId9"/>
    <p:sldId id="281" r:id="rId10"/>
    <p:sldId id="258" r:id="rId11"/>
    <p:sldId id="282" r:id="rId12"/>
    <p:sldId id="283" r:id="rId13"/>
    <p:sldId id="272" r:id="rId14"/>
    <p:sldId id="271" r:id="rId15"/>
    <p:sldId id="273" r:id="rId16"/>
    <p:sldId id="259" r:id="rId17"/>
    <p:sldId id="261" r:id="rId18"/>
    <p:sldId id="274" r:id="rId19"/>
    <p:sldId id="26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82002" autoAdjust="0"/>
  </p:normalViewPr>
  <p:slideViewPr>
    <p:cSldViewPr>
      <p:cViewPr>
        <p:scale>
          <a:sx n="101" d="100"/>
          <a:sy n="101" d="100"/>
        </p:scale>
        <p:origin x="-18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15D46-8C76-4AD2-A9FA-6C8E73020832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ED0B-EDEB-436E-9E1A-FDFEF3B4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molarity and what a mole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72DF-4B07-4358-9CA2-5BCB727C3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72DF-4B07-4358-9CA2-5BCB727C3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72DF-4B07-4358-9CA2-5BCB727C33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C8FF18-C92E-4C60-BB7A-8FFD0F872CEB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81E2F2-2CE8-4DFF-A916-F5E33162F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371600"/>
            <a:ext cx="6477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1: quantitative Chemistry and regenerative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Brought to you by Christine Hamadani</a:t>
            </a:r>
          </a:p>
          <a:p>
            <a:r>
              <a:rPr lang="en-US" i="0" dirty="0"/>
              <a:t>Section 1: Sun 2:30pm--4:00pm</a:t>
            </a:r>
          </a:p>
          <a:p>
            <a:r>
              <a:rPr lang="en-US" b="1" i="0" dirty="0"/>
              <a:t>S11472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3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85800"/>
          </a:xfrm>
        </p:spPr>
        <p:txBody>
          <a:bodyPr/>
          <a:lstStyle/>
          <a:p>
            <a:r>
              <a:rPr lang="en-US" dirty="0"/>
              <a:t>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400800" cy="4343400"/>
          </a:xfrm>
        </p:spPr>
        <p:txBody>
          <a:bodyPr/>
          <a:lstStyle/>
          <a:p>
            <a:r>
              <a:rPr lang="en-US" dirty="0"/>
              <a:t>SO FIRST, WHAT IS AN ACID???????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 Its general definition is that it is a </a:t>
            </a:r>
            <a:r>
              <a:rPr lang="en-US" b="1" dirty="0"/>
              <a:t>molecule</a:t>
            </a:r>
            <a:r>
              <a:rPr lang="en-US" dirty="0"/>
              <a:t> or </a:t>
            </a:r>
            <a:r>
              <a:rPr lang="en-US" b="1" dirty="0"/>
              <a:t>charged particle(ion)  </a:t>
            </a:r>
            <a:r>
              <a:rPr lang="en-US" dirty="0"/>
              <a:t>that is expected to </a:t>
            </a:r>
            <a:r>
              <a:rPr lang="en-US" b="1" dirty="0"/>
              <a:t>give away</a:t>
            </a:r>
            <a:r>
              <a:rPr lang="en-US" dirty="0"/>
              <a:t> a </a:t>
            </a:r>
            <a:r>
              <a:rPr lang="en-US" b="1" dirty="0"/>
              <a:t>positively charged hydrogen particle (H+ proton) in an environment assuming equilibrium.</a:t>
            </a:r>
          </a:p>
          <a:p>
            <a:pPr indent="0">
              <a:buNone/>
            </a:pPr>
            <a:r>
              <a:rPr lang="en-US" b="1" dirty="0"/>
              <a:t>When a molecule releases H+ in a solution, it’s called DISSOCIATION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35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Brønsted–Lowry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to most reactions.</a:t>
            </a:r>
          </a:p>
          <a:p>
            <a:r>
              <a:rPr lang="en-US" dirty="0"/>
              <a:t>Simple to understand</a:t>
            </a:r>
          </a:p>
          <a:p>
            <a:r>
              <a:rPr lang="en-US" dirty="0"/>
              <a:t>Please, don’t ever let anyone teach you Arrhenius.</a:t>
            </a:r>
          </a:p>
        </p:txBody>
      </p:sp>
    </p:spTree>
    <p:extLst>
      <p:ext uri="{BB962C8B-B14F-4D97-AF65-F5344CB8AC3E}">
        <p14:creationId xmlns:p14="http://schemas.microsoft.com/office/powerpoint/2010/main" val="340818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Brønsted–Lowry: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Lewis:</a:t>
            </a:r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Arrhenius:</a:t>
            </a:r>
          </a:p>
          <a:p>
            <a:r>
              <a:rPr lang="en-US" sz="800" dirty="0"/>
              <a:t>Just kidding.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65208"/>
              </p:ext>
            </p:extLst>
          </p:nvPr>
        </p:nvGraphicFramePr>
        <p:xfrm>
          <a:off x="3505200" y="2286000"/>
          <a:ext cx="301864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S ChemDraw Drawing" r:id="rId3" imgW="4851858" imgH="2572155" progId="ChemDraw.Document.6.0">
                  <p:embed/>
                </p:oleObj>
              </mc:Choice>
              <mc:Fallback>
                <p:oleObj name="CS ChemDraw Drawing" r:id="rId3" imgW="4851858" imgH="2572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286000"/>
                        <a:ext cx="3018647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1900"/>
              </p:ext>
            </p:extLst>
          </p:nvPr>
        </p:nvGraphicFramePr>
        <p:xfrm>
          <a:off x="2514600" y="3886199"/>
          <a:ext cx="3429000" cy="134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S ChemDraw Drawing" r:id="rId5" imgW="6450775" imgH="2529462" progId="ChemDraw.Document.6.0">
                  <p:embed/>
                </p:oleObj>
              </mc:Choice>
              <mc:Fallback>
                <p:oleObj name="CS ChemDraw Drawing" r:id="rId5" imgW="6450775" imgH="25294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3886199"/>
                        <a:ext cx="3429000" cy="134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4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685800"/>
          </a:xfrm>
        </p:spPr>
        <p:txBody>
          <a:bodyPr/>
          <a:lstStyle/>
          <a:p>
            <a:r>
              <a:rPr lang="en-US" dirty="0"/>
              <a:t>Examples of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6400800" cy="3733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Hydrochloric acid (</a:t>
            </a:r>
            <a:r>
              <a:rPr lang="en-US" dirty="0" err="1"/>
              <a:t>HCl</a:t>
            </a:r>
            <a:r>
              <a:rPr lang="en-US" dirty="0"/>
              <a:t>) in gastric juice.</a:t>
            </a:r>
          </a:p>
          <a:p>
            <a:r>
              <a:rPr lang="en-US" dirty="0"/>
              <a:t>Sulfuric acid (H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Nitric acid (HNO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Carbonic acid in soft drink (H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Uric acid in urine (HC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)</a:t>
            </a:r>
          </a:p>
          <a:p>
            <a:r>
              <a:rPr lang="en-US" dirty="0"/>
              <a:t>Ascorbic acid (Vitamin C) in fruit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)</a:t>
            </a:r>
          </a:p>
          <a:p>
            <a:r>
              <a:rPr lang="en-US" dirty="0"/>
              <a:t>Citric acid in oranges and lemons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r>
              <a:rPr lang="en-US" baseline="-25000" dirty="0"/>
              <a:t>7 </a:t>
            </a:r>
            <a:r>
              <a:rPr lang="en-US" dirty="0"/>
              <a:t> )</a:t>
            </a:r>
          </a:p>
          <a:p>
            <a:r>
              <a:rPr lang="en-US" dirty="0"/>
              <a:t>Acetic acid in vinegar (CH</a:t>
            </a:r>
            <a:r>
              <a:rPr lang="en-US" baseline="-25000" dirty="0"/>
              <a:t>3</a:t>
            </a:r>
            <a:r>
              <a:rPr lang="en-US" dirty="0"/>
              <a:t>COOH)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90233"/>
              </p:ext>
            </p:extLst>
          </p:nvPr>
        </p:nvGraphicFramePr>
        <p:xfrm>
          <a:off x="4876800" y="2209800"/>
          <a:ext cx="11509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CS ChemDraw Drawing" r:id="rId3" imgW="1150226" imgH="382351" progId="ChemDraw.Document.6.0">
                  <p:embed/>
                </p:oleObj>
              </mc:Choice>
              <mc:Fallback>
                <p:oleObj name="CS ChemDraw Drawing" r:id="rId3" imgW="1150226" imgH="3823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2209800"/>
                        <a:ext cx="11509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18384"/>
              </p:ext>
            </p:extLst>
          </p:nvPr>
        </p:nvGraphicFramePr>
        <p:xfrm>
          <a:off x="3200400" y="2592387"/>
          <a:ext cx="628650" cy="66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CS ChemDraw Drawing" r:id="rId5" imgW="1086205" imgH="1144351" progId="ChemDraw.Document.6.0">
                  <p:embed/>
                </p:oleObj>
              </mc:Choice>
              <mc:Fallback>
                <p:oleObj name="CS ChemDraw Drawing" r:id="rId5" imgW="1086205" imgH="11443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2592387"/>
                        <a:ext cx="628650" cy="662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0330"/>
              </p:ext>
            </p:extLst>
          </p:nvPr>
        </p:nvGraphicFramePr>
        <p:xfrm>
          <a:off x="3881381" y="2923715"/>
          <a:ext cx="471543" cy="48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CS ChemDraw Drawing" r:id="rId7" imgW="924665" imgH="953581" progId="ChemDraw.Document.6.0">
                  <p:embed/>
                </p:oleObj>
              </mc:Choice>
              <mc:Fallback>
                <p:oleObj name="CS ChemDraw Drawing" r:id="rId7" imgW="924665" imgH="9535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1381" y="2923715"/>
                        <a:ext cx="471543" cy="48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76487"/>
              </p:ext>
            </p:extLst>
          </p:nvPr>
        </p:nvGraphicFramePr>
        <p:xfrm>
          <a:off x="4572000" y="3326664"/>
          <a:ext cx="576262" cy="55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CS ChemDraw Drawing" r:id="rId9" imgW="985445" imgH="953581" progId="ChemDraw.Document.6.0">
                  <p:embed/>
                </p:oleObj>
              </mc:Choice>
              <mc:Fallback>
                <p:oleObj name="CS ChemDraw Drawing" r:id="rId9" imgW="985445" imgH="9535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3326664"/>
                        <a:ext cx="576262" cy="557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15760"/>
              </p:ext>
            </p:extLst>
          </p:nvPr>
        </p:nvGraphicFramePr>
        <p:xfrm>
          <a:off x="5007111" y="3659449"/>
          <a:ext cx="890314" cy="69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CS ChemDraw Drawing" r:id="rId11" imgW="2098393" imgH="1630194" progId="ChemDraw.Document.6.0">
                  <p:embed/>
                </p:oleObj>
              </mc:Choice>
              <mc:Fallback>
                <p:oleObj name="CS ChemDraw Drawing" r:id="rId11" imgW="2098393" imgH="16301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7111" y="3659449"/>
                        <a:ext cx="890314" cy="69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86866"/>
              </p:ext>
            </p:extLst>
          </p:nvPr>
        </p:nvGraphicFramePr>
        <p:xfrm>
          <a:off x="5897425" y="3819433"/>
          <a:ext cx="1082699" cy="8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CS ChemDraw Drawing" r:id="rId13" imgW="2204825" imgH="1759896" progId="ChemDraw.Document.6.0">
                  <p:embed/>
                </p:oleObj>
              </mc:Choice>
              <mc:Fallback>
                <p:oleObj name="CS ChemDraw Drawing" r:id="rId13" imgW="2204825" imgH="17598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97425" y="3819433"/>
                        <a:ext cx="1082699" cy="86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82339"/>
              </p:ext>
            </p:extLst>
          </p:nvPr>
        </p:nvGraphicFramePr>
        <p:xfrm>
          <a:off x="5287825" y="4787671"/>
          <a:ext cx="960575" cy="55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CS ChemDraw Drawing" r:id="rId15" imgW="2305315" imgH="1334581" progId="ChemDraw.Document.6.0">
                  <p:embed/>
                </p:oleObj>
              </mc:Choice>
              <mc:Fallback>
                <p:oleObj name="CS ChemDraw Drawing" r:id="rId15" imgW="2305315" imgH="13345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87825" y="4787671"/>
                        <a:ext cx="960575" cy="55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24886"/>
              </p:ext>
            </p:extLst>
          </p:nvPr>
        </p:nvGraphicFramePr>
        <p:xfrm>
          <a:off x="4459697" y="5182000"/>
          <a:ext cx="487225" cy="54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CS ChemDraw Drawing" r:id="rId17" imgW="847137" imgH="953581" progId="ChemDraw.Document.6.0">
                  <p:embed/>
                </p:oleObj>
              </mc:Choice>
              <mc:Fallback>
                <p:oleObj name="CS ChemDraw Drawing" r:id="rId17" imgW="847137" imgH="9535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59697" y="5182000"/>
                        <a:ext cx="487225" cy="54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98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</a:t>
            </a:r>
            <a:r>
              <a:rPr lang="en-US" b="1" dirty="0"/>
              <a:t>molecule</a:t>
            </a:r>
            <a:r>
              <a:rPr lang="en-US" dirty="0"/>
              <a:t> or </a:t>
            </a:r>
            <a:r>
              <a:rPr lang="en-US" b="1" dirty="0"/>
              <a:t>charged particle(ion)  </a:t>
            </a:r>
            <a:r>
              <a:rPr lang="en-US" dirty="0"/>
              <a:t>that is expected to </a:t>
            </a:r>
            <a:r>
              <a:rPr lang="en-US" b="1" dirty="0"/>
              <a:t>accept </a:t>
            </a:r>
            <a:r>
              <a:rPr lang="en-US" dirty="0"/>
              <a:t>that H+ proton that acids will donate away in a reaction, generally assumed at equilibrium.  </a:t>
            </a:r>
          </a:p>
          <a:p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657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1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en-US" dirty="0"/>
              <a:t>Blood </a:t>
            </a:r>
          </a:p>
          <a:p>
            <a:pPr marL="285750" indent="-285750"/>
            <a:r>
              <a:rPr lang="en-US" dirty="0"/>
              <a:t>Antacid </a:t>
            </a:r>
          </a:p>
          <a:p>
            <a:pPr marL="285750" indent="-285750"/>
            <a:r>
              <a:rPr lang="en-US" dirty="0"/>
              <a:t>Baking soda </a:t>
            </a:r>
          </a:p>
          <a:p>
            <a:pPr marL="285750" indent="-285750"/>
            <a:r>
              <a:rPr lang="en-US" dirty="0"/>
              <a:t>Ammonia </a:t>
            </a:r>
          </a:p>
          <a:p>
            <a:pPr marL="285750" indent="-285750"/>
            <a:r>
              <a:rPr lang="en-US" dirty="0"/>
              <a:t>Drain-o </a:t>
            </a:r>
          </a:p>
          <a:p>
            <a:pPr marL="285750" indent="-285750"/>
            <a:r>
              <a:rPr lang="en-US" dirty="0"/>
              <a:t>Egg whites</a:t>
            </a:r>
          </a:p>
          <a:p>
            <a:pPr marL="285750" indent="-285750"/>
            <a:r>
              <a:rPr lang="en-US" dirty="0"/>
              <a:t>KOH</a:t>
            </a:r>
          </a:p>
          <a:p>
            <a:pPr marL="285750" indent="-285750"/>
            <a:r>
              <a:rPr lang="en-US" dirty="0" err="1"/>
              <a:t>NaOH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68589"/>
              </p:ext>
            </p:extLst>
          </p:nvPr>
        </p:nvGraphicFramePr>
        <p:xfrm>
          <a:off x="3352800" y="2466975"/>
          <a:ext cx="419258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3" imgW="4191923" imgH="1496168" progId="ChemDraw.Document.6.0">
                  <p:embed/>
                </p:oleObj>
              </mc:Choice>
              <mc:Fallback>
                <p:oleObj name="CS ChemDraw Drawing" r:id="rId3" imgW="4191923" imgH="1496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466975"/>
                        <a:ext cx="4192587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1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91" y="1590963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Brønsted-Lowry </a:t>
            </a:r>
            <a:r>
              <a:rPr lang="en-US" sz="2200" b="1" dirty="0"/>
              <a:t>acid and base behavior in 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379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723117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values of </a:t>
            </a:r>
            <a:r>
              <a:rPr lang="en-US" b="1" dirty="0"/>
              <a:t>Ka</a:t>
            </a:r>
            <a:r>
              <a:rPr lang="en-US" dirty="0"/>
              <a:t> mean that the acid does NOT dissociate well and that it is a WEAK acid. </a:t>
            </a:r>
          </a:p>
          <a:p>
            <a:r>
              <a:rPr lang="en-US" dirty="0"/>
              <a:t>The same logic applies to bases. </a:t>
            </a:r>
          </a:p>
        </p:txBody>
      </p:sp>
    </p:spTree>
    <p:extLst>
      <p:ext uri="{BB962C8B-B14F-4D97-AF65-F5344CB8AC3E}">
        <p14:creationId xmlns:p14="http://schemas.microsoft.com/office/powerpoint/2010/main" val="172891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61095"/>
            <a:ext cx="6934200" cy="104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2390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Ka, or the acid dissociation constant, is an equilibrium constant for the dissociation of acids: Strong acids completely dissociate in water, while weak acids only partially dissociate. </a:t>
            </a:r>
          </a:p>
          <a:p>
            <a:r>
              <a:rPr lang="en-US" dirty="0"/>
              <a:t>Kb, or the base dissociation constant, is the equilibrium expression for bases. </a:t>
            </a:r>
          </a:p>
          <a:p>
            <a:endParaRPr lang="en-US" dirty="0"/>
          </a:p>
          <a:p>
            <a:pPr marL="285750" indent="-285750">
              <a:buFont typeface="Symbol" pitchFamily="18" charset="2"/>
              <a:buChar char="Þ"/>
            </a:pPr>
            <a:r>
              <a:rPr lang="en-US" dirty="0"/>
              <a:t>IN WATER (aqueous solution)!: BASES AND ACID COMBINES TO MAKE EQUILIBRIUM 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dirty="0"/>
              <a:t>Kw is the water dissociation constant and is defined as the dissociation and ionization of water. Kw is always 1.0 x 10^-14 when the water is at 25 degrees Celsius. The relationship between Kw, Kb and Ka allows us to determine the relative strength of an acid or a base by comparing it to the Kw value. </a:t>
            </a:r>
          </a:p>
        </p:txBody>
      </p:sp>
    </p:spTree>
    <p:extLst>
      <p:ext uri="{BB962C8B-B14F-4D97-AF65-F5344CB8AC3E}">
        <p14:creationId xmlns:p14="http://schemas.microsoft.com/office/powerpoint/2010/main" val="152632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76200"/>
          </a:xfrm>
        </p:spPr>
        <p:txBody>
          <a:bodyPr>
            <a:noAutofit/>
          </a:bodyPr>
          <a:lstStyle/>
          <a:p>
            <a:r>
              <a:rPr lang="en-US" sz="2000" dirty="0"/>
              <a:t>What happens to DISSOCIATION CONSTANTS if we FOR EXAMPLE put sodium acetate(salt) in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6" y="2286000"/>
            <a:ext cx="7543800" cy="3048001"/>
          </a:xfrm>
        </p:spPr>
        <p:txBody>
          <a:bodyPr>
            <a:normAutofit/>
          </a:bodyPr>
          <a:lstStyle/>
          <a:p>
            <a:r>
              <a:rPr lang="en-US" dirty="0"/>
              <a:t>All salts are made up of acids and bases. Ka signifies dissociation constant of acid and Kb is for the base. [Ka][Kb] = Kw, the total dissociation constant of water: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93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4D346-F4B1-48B7-8EDF-1CBFF016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9EC643-DE54-4050-AD19-BD2003BE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38400"/>
            <a:ext cx="7010400" cy="3048001"/>
          </a:xfrm>
        </p:spPr>
        <p:txBody>
          <a:bodyPr>
            <a:normAutofit/>
          </a:bodyPr>
          <a:lstStyle/>
          <a:p>
            <a:r>
              <a:rPr lang="en-US" b="1" dirty="0"/>
              <a:t>Instructor:</a:t>
            </a:r>
            <a:endParaRPr lang="en-US" dirty="0"/>
          </a:p>
          <a:p>
            <a:r>
              <a:rPr lang="en-US" dirty="0"/>
              <a:t>Christine Hamadani, graduate student</a:t>
            </a:r>
          </a:p>
          <a:p>
            <a:r>
              <a:rPr lang="en-US" dirty="0"/>
              <a:t>Department of Otolaryngology</a:t>
            </a:r>
          </a:p>
          <a:p>
            <a:r>
              <a:rPr lang="en-US" dirty="0"/>
              <a:t>Eaton Peabody Labs</a:t>
            </a:r>
          </a:p>
          <a:p>
            <a:r>
              <a:rPr lang="en-US" dirty="0"/>
              <a:t>Harvard-MIT Speech and Hearing Bioscience and Technology Program</a:t>
            </a:r>
          </a:p>
          <a:p>
            <a:r>
              <a:rPr lang="en-US" dirty="0"/>
              <a:t>Harvard Medical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8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Ph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 is a more easily understood measure of the concentration of acidity, [H+].</a:t>
            </a:r>
          </a:p>
          <a:p>
            <a:r>
              <a:rPr lang="en-US" dirty="0"/>
              <a:t>Brackets, [ ] mean concentration.</a:t>
            </a:r>
          </a:p>
          <a:p>
            <a:r>
              <a:rPr lang="en-US" dirty="0"/>
              <a:t>[H+] is related to Ka described above, as we’ll see.</a:t>
            </a:r>
          </a:p>
        </p:txBody>
      </p:sp>
    </p:spTree>
    <p:extLst>
      <p:ext uri="{BB962C8B-B14F-4D97-AF65-F5344CB8AC3E}">
        <p14:creationId xmlns:p14="http://schemas.microsoft.com/office/powerpoint/2010/main" val="66359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Ka, </a:t>
            </a:r>
            <a:r>
              <a:rPr lang="en-US" dirty="0" err="1"/>
              <a:t>pka</a:t>
            </a:r>
            <a:r>
              <a:rPr lang="en-US" dirty="0"/>
              <a:t>, and </a:t>
            </a:r>
            <a:r>
              <a:rPr lang="en-US" dirty="0" err="1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[H+], usually in </a:t>
            </a:r>
            <a:r>
              <a:rPr lang="en-US" dirty="0" err="1"/>
              <a:t>mol</a:t>
            </a:r>
            <a:r>
              <a:rPr lang="en-US" dirty="0"/>
              <a:t>/L (molarity), can range from very small to exceptionally large.</a:t>
            </a:r>
          </a:p>
          <a:p>
            <a:r>
              <a:rPr lang="en-US" dirty="0"/>
              <a:t>Because of this, we use powers of these numbers;</a:t>
            </a:r>
          </a:p>
          <a:p>
            <a:r>
              <a:rPr lang="en-US" dirty="0"/>
              <a:t>The “p” in </a:t>
            </a:r>
            <a:r>
              <a:rPr lang="en-US" dirty="0" err="1"/>
              <a:t>pKa</a:t>
            </a:r>
            <a:r>
              <a:rPr lang="en-US" dirty="0"/>
              <a:t> and pH stands for power, as in log</a:t>
            </a:r>
            <a:r>
              <a:rPr lang="en-US" sz="800" dirty="0"/>
              <a:t>10</a:t>
            </a:r>
            <a:r>
              <a:rPr lang="en-US" dirty="0"/>
              <a:t>(x), however, these measures, without a particular reason, are negative.</a:t>
            </a:r>
          </a:p>
          <a:p>
            <a:r>
              <a:rPr lang="en-US" dirty="0"/>
              <a:t>That is to say, the </a:t>
            </a:r>
            <a:r>
              <a:rPr lang="en-US" dirty="0" err="1"/>
              <a:t>pKa</a:t>
            </a:r>
            <a:r>
              <a:rPr lang="en-US" dirty="0"/>
              <a:t> of an acid is derived from Ka by taking the negative base 10 log of the Ka.</a:t>
            </a:r>
          </a:p>
          <a:p>
            <a:r>
              <a:rPr lang="en-US" dirty="0"/>
              <a:t>The same is true for pH; take the negative log</a:t>
            </a:r>
            <a:r>
              <a:rPr lang="en-US" sz="800" dirty="0"/>
              <a:t>10</a:t>
            </a:r>
            <a:r>
              <a:rPr lang="en-US" dirty="0"/>
              <a:t> of the concentration of H+ species.</a:t>
            </a:r>
          </a:p>
        </p:txBody>
      </p:sp>
    </p:spTree>
    <p:extLst>
      <p:ext uri="{BB962C8B-B14F-4D97-AF65-F5344CB8AC3E}">
        <p14:creationId xmlns:p14="http://schemas.microsoft.com/office/powerpoint/2010/main" val="200880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Pka</a:t>
            </a:r>
            <a:r>
              <a:rPr lang="en-US" dirty="0"/>
              <a:t> and </a:t>
            </a:r>
            <a:r>
              <a:rPr lang="en-US" dirty="0" err="1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is a consequence of math that isn’t difficult to work out, but is equally unnecessary to describe here.</a:t>
            </a:r>
          </a:p>
          <a:p>
            <a:r>
              <a:rPr lang="en-US" dirty="0"/>
              <a:t>When pH=</a:t>
            </a:r>
            <a:r>
              <a:rPr lang="en-US" dirty="0" err="1"/>
              <a:t>pKa</a:t>
            </a:r>
            <a:r>
              <a:rPr lang="en-US" dirty="0"/>
              <a:t> for a given acid in a solution, the acid will be protonated 50%</a:t>
            </a:r>
          </a:p>
          <a:p>
            <a:r>
              <a:rPr lang="en-US" dirty="0"/>
              <a:t>When pH=/=</a:t>
            </a:r>
            <a:r>
              <a:rPr lang="en-US" dirty="0" err="1"/>
              <a:t>pKa</a:t>
            </a:r>
            <a:r>
              <a:rPr lang="en-US" dirty="0"/>
              <a:t>, the ratio will grow or shrink by 1:10 for each logarithmic unit;</a:t>
            </a:r>
          </a:p>
          <a:p>
            <a:r>
              <a:rPr lang="en-US" dirty="0"/>
              <a:t>For example, the </a:t>
            </a:r>
            <a:r>
              <a:rPr lang="en-US" dirty="0" err="1"/>
              <a:t>pKa</a:t>
            </a:r>
            <a:r>
              <a:rPr lang="en-US" dirty="0"/>
              <a:t> of </a:t>
            </a:r>
            <a:r>
              <a:rPr lang="en-US" i="1" dirty="0"/>
              <a:t>para</a:t>
            </a:r>
            <a:r>
              <a:rPr lang="en-US" dirty="0"/>
              <a:t>-</a:t>
            </a:r>
            <a:r>
              <a:rPr lang="en-US" dirty="0" err="1"/>
              <a:t>toluenesulfonic</a:t>
            </a:r>
            <a:r>
              <a:rPr lang="en-US" dirty="0"/>
              <a:t> acid is -2.8</a:t>
            </a:r>
          </a:p>
          <a:p>
            <a:r>
              <a:rPr lang="en-US" dirty="0"/>
              <a:t>If we placed 10g </a:t>
            </a:r>
            <a:r>
              <a:rPr lang="en-US" i="1" dirty="0"/>
              <a:t>p</a:t>
            </a:r>
            <a:r>
              <a:rPr lang="en-US" dirty="0"/>
              <a:t>-TSA in 10L of 2 pH </a:t>
            </a:r>
            <a:r>
              <a:rPr lang="en-US" dirty="0" err="1"/>
              <a:t>HCl</a:t>
            </a:r>
            <a:r>
              <a:rPr lang="en-US" dirty="0"/>
              <a:t> solution, the ratio of </a:t>
            </a:r>
            <a:r>
              <a:rPr lang="en-US" dirty="0" err="1"/>
              <a:t>tosylate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-TSA would be 10^(-4.8)</a:t>
            </a:r>
          </a:p>
        </p:txBody>
      </p:sp>
    </p:spTree>
    <p:extLst>
      <p:ext uri="{BB962C8B-B14F-4D97-AF65-F5344CB8AC3E}">
        <p14:creationId xmlns:p14="http://schemas.microsoft.com/office/powerpoint/2010/main" val="178730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how do we calculate </a:t>
            </a:r>
            <a:r>
              <a:rPr lang="en-US" dirty="0" err="1"/>
              <a:t>Ka</a:t>
            </a:r>
            <a:r>
              <a:rPr lang="en-US" dirty="0"/>
              <a:t>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2669741"/>
            <a:ext cx="6248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 the 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8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a weak acid from the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its solution.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0.10M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solution of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formic acid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HCOOH, has a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 = 2.38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at 25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 Calculate the 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8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formic acid.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1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FIRST! Write down the equation. It’s okay if you don’t know what formic acid is, as long as you have the formula, you can figure out its equation:</a:t>
            </a:r>
          </a:p>
          <a:p>
            <a:endParaRPr lang="en-US" dirty="0"/>
          </a:p>
          <a:p>
            <a:pPr indent="0">
              <a:buNone/>
            </a:pPr>
            <a:r>
              <a:rPr lang="en-US" dirty="0"/>
              <a:t>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62400"/>
            <a:ext cx="56102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given the solution pH so we can calculate the </a:t>
            </a:r>
            <a:r>
              <a:rPr lang="en-US" dirty="0" err="1"/>
              <a:t>the</a:t>
            </a:r>
            <a:r>
              <a:rPr lang="en-US" dirty="0"/>
              <a:t> equilibrium concentration of H</a:t>
            </a:r>
            <a:r>
              <a:rPr lang="en-US" baseline="30000" dirty="0"/>
              <a:t>+     </a:t>
            </a:r>
            <a:r>
              <a:rPr lang="en-US" dirty="0"/>
              <a:t>  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429124"/>
            <a:ext cx="3181350" cy="457200"/>
          </a:xfrm>
          <a:prstGeom prst="rect">
            <a:avLst/>
          </a:prstGeom>
        </p:spPr>
      </p:pic>
      <p:pic>
        <p:nvPicPr>
          <p:cNvPr id="10242" name="Picture 2" descr="http://d2r5da613aq50s.cloudfront.net/wp-content/uploads/412991.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26554"/>
            <a:ext cx="3377498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1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given initial concentration of formic acid.  As the acid dissociates and breaks up into HCOO</a:t>
            </a:r>
            <a:r>
              <a:rPr lang="en-US" baseline="30000" dirty="0"/>
              <a:t>-</a:t>
            </a:r>
            <a:r>
              <a:rPr lang="en-US" dirty="0"/>
              <a:t> and H</a:t>
            </a:r>
            <a:r>
              <a:rPr lang="en-US" baseline="30000" dirty="0"/>
              <a:t> </a:t>
            </a:r>
            <a:r>
              <a:rPr lang="en-US" dirty="0"/>
              <a:t>  we will LOSE x amount of moles. Likewise, HCOO and H will GAIN x amount of moles. We represent this in an ice 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72000"/>
            <a:ext cx="2905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8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Set up </a:t>
            </a:r>
            <a:r>
              <a:rPr lang="en-US" dirty="0" err="1"/>
              <a:t>I.c.e</a:t>
            </a:r>
            <a:r>
              <a:rPr lang="en-US" dirty="0"/>
              <a:t> table to create equation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2438400"/>
            <a:ext cx="6400800" cy="1314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419600"/>
            <a:ext cx="17716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step: solve for </a:t>
            </a:r>
            <a:r>
              <a:rPr lang="en-US" dirty="0" err="1"/>
              <a:t>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Assume that all of the H</a:t>
            </a:r>
            <a:r>
              <a:rPr lang="en-US" baseline="30000" dirty="0"/>
              <a:t>+</a:t>
            </a:r>
            <a:r>
              <a:rPr lang="en-US" dirty="0"/>
              <a:t> comes from the acid, and none from water.   </a:t>
            </a:r>
          </a:p>
          <a:p>
            <a:r>
              <a:rPr lang="en-US" dirty="0"/>
              <a:t>We know that the [H</a:t>
            </a:r>
            <a:r>
              <a:rPr lang="en-US" baseline="30000" dirty="0"/>
              <a:t>+</a:t>
            </a:r>
            <a:r>
              <a:rPr lang="en-US" dirty="0"/>
              <a:t>]</a:t>
            </a:r>
            <a:r>
              <a:rPr lang="en-US" baseline="-25000" dirty="0" err="1"/>
              <a:t>eq</a:t>
            </a:r>
            <a:r>
              <a:rPr lang="en-US" dirty="0"/>
              <a:t> = 4.17 x 10</a:t>
            </a:r>
            <a:r>
              <a:rPr lang="en-US" baseline="30000" dirty="0"/>
              <a:t>-3</a:t>
            </a:r>
            <a:r>
              <a:rPr lang="en-US" dirty="0"/>
              <a:t> which is much higher than the 1.0 x 10</a:t>
            </a:r>
            <a:r>
              <a:rPr lang="en-US" baseline="30000" dirty="0"/>
              <a:t>-7</a:t>
            </a:r>
            <a:r>
              <a:rPr lang="en-US" dirty="0"/>
              <a:t> M H</a:t>
            </a:r>
            <a:r>
              <a:rPr lang="en-US" baseline="30000" dirty="0"/>
              <a:t>+</a:t>
            </a:r>
            <a:r>
              <a:rPr lang="en-US" dirty="0"/>
              <a:t> from water.  </a:t>
            </a:r>
          </a:p>
          <a:p>
            <a:r>
              <a:rPr lang="en-US" dirty="0"/>
              <a:t>We can also see that the concentration of HCOOH will change very little, from 0.10  to 0.10 - 4.17 x 10</a:t>
            </a:r>
            <a:r>
              <a:rPr lang="en-US" baseline="30000" dirty="0"/>
              <a:t>-3</a:t>
            </a:r>
            <a:r>
              <a:rPr lang="en-US" dirty="0"/>
              <a:t>. </a:t>
            </a:r>
          </a:p>
          <a:p>
            <a:r>
              <a:rPr lang="en-US" dirty="0"/>
              <a:t> The change in concentration can be ignored if it is less than </a:t>
            </a:r>
            <a:r>
              <a:rPr lang="en-US" b="1" dirty="0"/>
              <a:t>5%</a:t>
            </a:r>
            <a:r>
              <a:rPr lang="en-US" dirty="0"/>
              <a:t> of the original concentration.  0.10 M x 5% = 5.0 x 10</a:t>
            </a:r>
            <a:r>
              <a:rPr lang="en-US" baseline="30000" dirty="0"/>
              <a:t>-3</a:t>
            </a:r>
            <a:r>
              <a:rPr lang="en-US" dirty="0"/>
              <a:t>, so the change in [HCOOH] in this problem can be ignored.  </a:t>
            </a:r>
          </a:p>
        </p:txBody>
      </p:sp>
    </p:spTree>
    <p:extLst>
      <p:ext uri="{BB962C8B-B14F-4D97-AF65-F5344CB8AC3E}">
        <p14:creationId xmlns:p14="http://schemas.microsoft.com/office/powerpoint/2010/main" val="133390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20" y="2743200"/>
            <a:ext cx="6502130" cy="14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EAE47-729A-4AEA-9E6C-5E283264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F4728-299A-4BE3-AF4B-430F6BA0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30480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Meetings: July 9th to August 13th.</a:t>
            </a:r>
            <a:endParaRPr lang="en-US" dirty="0"/>
          </a:p>
          <a:p>
            <a:r>
              <a:rPr lang="en-US" dirty="0"/>
              <a:t>Assessment: All students will take three short pass/fail quizzes (30%), a midterm exam (30%), and a final exam (40%). Quizzes will be pass/fail, and are designed to prepare students for upcoming exams.</a:t>
            </a:r>
          </a:p>
          <a:p>
            <a:r>
              <a:rPr lang="en-US" b="1" dirty="0"/>
              <a:t>Attendance:</a:t>
            </a:r>
            <a:r>
              <a:rPr lang="en-US" dirty="0"/>
              <a:t> Attendance is strongly encouraged. There will be 3 pass fail quizzes. You should take lecture notes. </a:t>
            </a:r>
          </a:p>
          <a:p>
            <a:r>
              <a:rPr lang="en-US" b="1" dirty="0"/>
              <a:t>Grading:</a:t>
            </a:r>
            <a:endParaRPr lang="en-US" dirty="0"/>
          </a:p>
          <a:p>
            <a:r>
              <a:rPr lang="en-US" dirty="0"/>
              <a:t>A 93-100% A- 90-92% B+ 87-89% B 83-86% B- 80-82% C+ 77-79% C 73-76% C- 70-72% D+ 67-69% D 63-66% D- 60-62% 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28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360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how much has actually ionized?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calculate the </a:t>
            </a:r>
            <a:r>
              <a:rPr lang="en-US" b="1" dirty="0"/>
              <a:t>percent ionization</a:t>
            </a:r>
            <a:r>
              <a:rPr lang="en-US" dirty="0"/>
              <a:t> for this problem.  This will represent the relative number of acid molecules which dissociate. It is calculated as :</a:t>
            </a:r>
          </a:p>
          <a:p>
            <a:r>
              <a:rPr lang="en-US" sz="2400" b="1" dirty="0"/>
              <a:t>If solved out:</a:t>
            </a:r>
          </a:p>
          <a:p>
            <a:pPr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29000"/>
            <a:ext cx="2190750" cy="733425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33600" y="4366945"/>
            <a:ext cx="5905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(4.2 x 10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)/ (0.10)}x 100 =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4.2%!!!!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!!!!Very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little acid as ionized, verified it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weak acid.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Strong acids and bases would ionize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151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problem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0700" y="2480103"/>
            <a:ext cx="5562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 the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a solution, given the </a:t>
            </a:r>
            <a:r>
              <a:rPr kumimoji="0" lang="en-US" altLang="en-US" sz="1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8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a weak acid.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pH of a 0.10 M HF solution, given that the 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8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6.8 x 10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at 25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*Hint! *Change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original concentration is greater than 5%, think about the quadratic formula*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7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1981200"/>
            <a:ext cx="6400800" cy="70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695242"/>
            <a:ext cx="647700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3971259"/>
            <a:ext cx="302895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648200"/>
            <a:ext cx="655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3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315200" cy="685800"/>
          </a:xfrm>
        </p:spPr>
        <p:txBody>
          <a:bodyPr>
            <a:normAutofit/>
          </a:bodyPr>
          <a:lstStyle/>
          <a:p>
            <a:r>
              <a:rPr lang="en-US" dirty="0"/>
              <a:t>BALANCING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of reactions, known as stoichiometry, is a fundamental concept in chemistry.</a:t>
            </a:r>
          </a:p>
          <a:p>
            <a:r>
              <a:rPr lang="en-US" dirty="0"/>
              <a:t>A balanced chemical equations will carry equimolar amounts of each type of atom on either side of the equation, and will give positive integers coefficients each reactant and product.</a:t>
            </a:r>
          </a:p>
          <a:p>
            <a:r>
              <a:rPr lang="en-US" dirty="0"/>
              <a:t>Example: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67000" y="4648200"/>
          <a:ext cx="2536115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S ChemDraw Drawing" r:id="rId3" imgW="5240579" imgH="1732334" progId="ChemDraw.Document.6.0">
                  <p:embed/>
                </p:oleObj>
              </mc:Choice>
              <mc:Fallback>
                <p:oleObj name="CS ChemDraw Drawing" r:id="rId3" imgW="5240579" imgH="1732334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648200"/>
                        <a:ext cx="2536115" cy="83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383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balancing acid-base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acid base reactions will have the form:</a:t>
            </a:r>
          </a:p>
          <a:p>
            <a:r>
              <a:rPr lang="en-US" dirty="0" err="1"/>
              <a:t>AcidH</a:t>
            </a:r>
            <a:r>
              <a:rPr lang="en-US" dirty="0"/>
              <a:t> + Base(-) -&gt; Acid(-) + </a:t>
            </a:r>
            <a:r>
              <a:rPr lang="en-US" dirty="0" err="1"/>
              <a:t>BaseH</a:t>
            </a:r>
            <a:endParaRPr lang="en-US" dirty="0"/>
          </a:p>
          <a:p>
            <a:r>
              <a:rPr lang="en-US" dirty="0"/>
              <a:t>Acid(-) is known as the conjugate acid, and </a:t>
            </a:r>
            <a:r>
              <a:rPr lang="en-US" dirty="0" err="1"/>
              <a:t>BaseH</a:t>
            </a:r>
            <a:r>
              <a:rPr lang="en-US" dirty="0"/>
              <a:t> is known as </a:t>
            </a:r>
            <a:r>
              <a:rPr lang="en-US"/>
              <a:t>the conjugate base.</a:t>
            </a:r>
          </a:p>
        </p:txBody>
      </p:sp>
    </p:spTree>
    <p:extLst>
      <p:ext uri="{BB962C8B-B14F-4D97-AF65-F5344CB8AC3E}">
        <p14:creationId xmlns:p14="http://schemas.microsoft.com/office/powerpoint/2010/main" val="3874631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First, identify redox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81400"/>
          </a:xfrm>
        </p:spPr>
        <p:txBody>
          <a:bodyPr>
            <a:normAutofit fontScale="40000" lnSpcReduction="20000"/>
          </a:bodyPr>
          <a:lstStyle/>
          <a:p>
            <a:r>
              <a:rPr lang="en-US" sz="3500" dirty="0"/>
              <a:t>Take the reaction you’re interested in and split it into 2 reactions. Then label each. Is it a reduction reaction, or an oxidation reaction?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our overall reaction, copper oxidation state on the left side is 0 since it is a  single element, and increases to 2+ on the right side: it is oxidized as the oxidation states increases in charge .</a:t>
            </a:r>
          </a:p>
          <a:p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in our overall reaction, silver goes from an oxidation state of +1 on the left to 0 on the right, which is because it is an element on its own. Because the oxidation state of silver decreases from +1 to 0, this is the reduction half-reaction.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3035301"/>
            <a:ext cx="3248025" cy="32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03" y="3385583"/>
            <a:ext cx="15716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649" y="3404633"/>
            <a:ext cx="1571625" cy="3333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400098">
            <a:off x="1775786" y="3386655"/>
            <a:ext cx="96202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</a:t>
            </a:r>
          </a:p>
        </p:txBody>
      </p:sp>
      <p:sp>
        <p:nvSpPr>
          <p:cNvPr id="8" name="Left Arrow 7"/>
          <p:cNvSpPr/>
          <p:nvPr/>
        </p:nvSpPr>
        <p:spPr>
          <a:xfrm rot="784048">
            <a:off x="6420475" y="3438814"/>
            <a:ext cx="990600" cy="531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oxidate</a:t>
            </a:r>
          </a:p>
        </p:txBody>
      </p:sp>
    </p:spTree>
    <p:extLst>
      <p:ext uri="{BB962C8B-B14F-4D97-AF65-F5344CB8AC3E}">
        <p14:creationId xmlns:p14="http://schemas.microsoft.com/office/powerpoint/2010/main" val="215414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are the two reactions for this equation?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2438400"/>
            <a:ext cx="95250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200" b="1" dirty="0"/>
              <a:t>Cl2 (aq) + 2KI(aq) =&gt; I2 (s)+ 2KCl(aq)</a:t>
            </a:r>
          </a:p>
        </p:txBody>
      </p:sp>
    </p:spTree>
    <p:extLst>
      <p:ext uri="{BB962C8B-B14F-4D97-AF65-F5344CB8AC3E}">
        <p14:creationId xmlns:p14="http://schemas.microsoft.com/office/powerpoint/2010/main" val="1771149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462" y="2667000"/>
            <a:ext cx="4791075" cy="21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7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Zn(s) + (2H+) (aq) =&gt; (Zn2+)(aq) + H2(g)</a:t>
            </a:r>
          </a:p>
          <a:p>
            <a:endParaRPr lang="en-US" sz="2400" b="1" dirty="0"/>
          </a:p>
          <a:p>
            <a:r>
              <a:rPr lang="en-US" sz="2400" b="1" dirty="0"/>
              <a:t>Zn (s) + (Cu2+) (aq) =&gt; Cu (s) + (Zn2+)(aq)</a:t>
            </a:r>
          </a:p>
        </p:txBody>
      </p:sp>
    </p:spTree>
    <p:extLst>
      <p:ext uri="{BB962C8B-B14F-4D97-AF65-F5344CB8AC3E}">
        <p14:creationId xmlns:p14="http://schemas.microsoft.com/office/powerpoint/2010/main" val="4021173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reactions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3200400"/>
            <a:ext cx="40005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90800"/>
            <a:ext cx="36385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C3D18-0458-40FC-AB01-DA8F3727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8FF79-60A1-4FF4-9875-AAD0E832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Students will gain fluency in a broad range of topics in quantitative chemistry, biochemistry, and molecular biology. </a:t>
            </a:r>
          </a:p>
          <a:p>
            <a:r>
              <a:rPr lang="en-US" dirty="0"/>
              <a:t>2) Students will be able to access various resources related to the neurological, chemical, and biological basis of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7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848600" cy="685800"/>
          </a:xfrm>
        </p:spPr>
        <p:txBody>
          <a:bodyPr>
            <a:noAutofit/>
          </a:bodyPr>
          <a:lstStyle/>
          <a:p>
            <a:r>
              <a:rPr lang="en-US" sz="2400" dirty="0"/>
              <a:t>THEN, how to Balance reactions in acidic conditions…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81249"/>
            <a:ext cx="6400800" cy="3048001"/>
          </a:xfrm>
        </p:spPr>
        <p:txBody>
          <a:bodyPr/>
          <a:lstStyle/>
          <a:p>
            <a:r>
              <a:rPr lang="en-US" dirty="0"/>
              <a:t>1.) Break equation into redox half reactions: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0"/>
            <a:ext cx="3800475" cy="32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52825"/>
            <a:ext cx="2124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31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2.) Balance elements other than O and H. In this example, only chromium needs to be balanced. This gives: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3505200"/>
            <a:ext cx="26574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90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3:</a:t>
            </a:r>
            <a:r>
              <a:rPr lang="en-US" dirty="0"/>
              <a:t> Add H</a:t>
            </a:r>
            <a:r>
              <a:rPr lang="en-US" baseline="-25000" dirty="0"/>
              <a:t>2</a:t>
            </a:r>
            <a:r>
              <a:rPr lang="en-US" dirty="0"/>
              <a:t>O to balance oxygen. The chromium reaction needs to be balanced by adding 7 H</a:t>
            </a:r>
            <a:r>
              <a:rPr lang="en-US" baseline="-25000" dirty="0"/>
              <a:t>2</a:t>
            </a:r>
            <a:r>
              <a:rPr lang="en-US" dirty="0"/>
              <a:t>O molecules. The other reaction also needs to be balanced by adding one water molecule. This yields:</a:t>
            </a:r>
          </a:p>
          <a:p>
            <a:pPr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62400"/>
            <a:ext cx="32956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6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 Balance hydrogen by adding protons (H</a:t>
            </a:r>
            <a:r>
              <a:rPr lang="en-US" baseline="30000" dirty="0"/>
              <a:t>+</a:t>
            </a:r>
            <a:r>
              <a:rPr lang="en-US" dirty="0"/>
              <a:t>). 14 protons need to be added to the left side of the chromium reaction to balance the 14 (2 per water molecule * 7 water molecules) hydrogens. 3 protons need to be added to the right side of the other reaction: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4267200"/>
            <a:ext cx="40862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8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Step 5:</a:t>
            </a:r>
            <a:r>
              <a:rPr lang="en-US" dirty="0"/>
              <a:t> Balance the charge of each equation with electrons. The chromium reaction has (14+) + (2-) = 12+ on the left side and (2 * 3+) = 6+ on the right side. </a:t>
            </a:r>
          </a:p>
          <a:p>
            <a:r>
              <a:rPr lang="en-US" dirty="0"/>
              <a:t>To balance, add 6 electrons (each with a charge of -1) to the left side. For the other reaction, there is no charge on the left and a (3+) + (-1) = 2+ charge on the right. So add 2 electrons to the right side::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693139"/>
            <a:ext cx="5498124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251696"/>
            <a:ext cx="5498124" cy="5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5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6:</a:t>
            </a:r>
            <a:r>
              <a:rPr lang="en-US" dirty="0"/>
              <a:t> Scale the reactions so that the electrons are equal. The chromium reaction has 6e</a:t>
            </a:r>
            <a:r>
              <a:rPr lang="en-US" baseline="30000" dirty="0"/>
              <a:t>-</a:t>
            </a:r>
            <a:r>
              <a:rPr lang="en-US" dirty="0"/>
              <a:t> and the other reaction has 2e</a:t>
            </a:r>
            <a:r>
              <a:rPr lang="en-US" baseline="30000" dirty="0"/>
              <a:t>-</a:t>
            </a:r>
            <a:r>
              <a:rPr lang="en-US" dirty="0"/>
              <a:t>, so it should be multiplied by 3. This gives: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962400"/>
            <a:ext cx="4648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LAST STEP YAY! </a:t>
            </a:r>
            <a:r>
              <a:rPr lang="en-US" dirty="0"/>
              <a:t>Add the two reactions and cancel out common terms.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electrons cancel out as well as 3 water molecules and 9 protons. This leaves the balanced net reaction of:</a:t>
            </a:r>
          </a:p>
          <a:p>
            <a:pPr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847975"/>
            <a:ext cx="8829675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29200"/>
            <a:ext cx="53721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7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tries! acid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8077200" cy="3048001"/>
          </a:xfrm>
        </p:spPr>
        <p:txBody>
          <a:bodyPr/>
          <a:lstStyle/>
          <a:p>
            <a:pPr indent="0">
              <a:buNone/>
            </a:pPr>
            <a:r>
              <a:rPr lang="en-US" sz="3200" b="1" dirty="0"/>
              <a:t>NO3-(aq) + Br-(aq) -&gt; NO(g) + Br2(l)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44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in basic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your equation into redox half reactions like before: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0"/>
            <a:ext cx="2809875" cy="23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400425"/>
            <a:ext cx="14001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3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 basic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 Balance elements other than O and H, still the same way as before:</a:t>
            </a:r>
          </a:p>
          <a:p>
            <a:pPr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Step 3:  </a:t>
            </a:r>
            <a:r>
              <a:rPr lang="en-US" dirty="0"/>
              <a:t>Add H2O to balance the oxygens while you’re at it too: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33725"/>
            <a:ext cx="152400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419600"/>
            <a:ext cx="23050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3CA45-A02F-4616-9F9E-A7D8547B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US" dirty="0"/>
              <a:t>Schedule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29200-35E1-4554-A025-F7013BB1C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191000"/>
          </a:xfrm>
        </p:spPr>
        <p:txBody>
          <a:bodyPr>
            <a:normAutofit/>
          </a:bodyPr>
          <a:lstStyle/>
          <a:p>
            <a:r>
              <a:rPr lang="en-US" b="1" dirty="0"/>
              <a:t>1: Introduction to Quantitative Chemistry</a:t>
            </a:r>
            <a:r>
              <a:rPr lang="en-US" dirty="0"/>
              <a:t>:  Acid-Base</a:t>
            </a:r>
          </a:p>
          <a:p>
            <a:r>
              <a:rPr lang="en-US" b="1" dirty="0"/>
              <a:t>2: Introduction to Neurobiology and Molecular Biology:</a:t>
            </a:r>
            <a:r>
              <a:rPr lang="en-US" dirty="0"/>
              <a:t> Enzyme Kinematics, Cell death and repair, and Protein degradation--- </a:t>
            </a:r>
            <a:r>
              <a:rPr lang="en-US" b="1" dirty="0"/>
              <a:t>Quiz 1</a:t>
            </a:r>
            <a:endParaRPr lang="en-US" dirty="0"/>
          </a:p>
          <a:p>
            <a:r>
              <a:rPr lang="en-US" b="1" dirty="0"/>
              <a:t>3: The Neuro-Biochemical basis of Disease: </a:t>
            </a:r>
            <a:r>
              <a:rPr lang="en-US" dirty="0"/>
              <a:t>Neuronal Mechanisms, Schizophrenia, Parkinson’s, Amnesia --- </a:t>
            </a:r>
            <a:r>
              <a:rPr lang="en-US" b="1" dirty="0"/>
              <a:t>Midterm Exam</a:t>
            </a:r>
            <a:endParaRPr lang="en-US" dirty="0"/>
          </a:p>
          <a:p>
            <a:r>
              <a:rPr lang="en-US" dirty="0"/>
              <a:t>4: </a:t>
            </a:r>
            <a:r>
              <a:rPr lang="en-US" b="1" dirty="0"/>
              <a:t>Tissue Regeneration</a:t>
            </a:r>
            <a:r>
              <a:rPr lang="en-US" dirty="0"/>
              <a:t>: Breakthroughs in Auditory Hair Cell Repair</a:t>
            </a:r>
            <a:r>
              <a:rPr lang="en-US" b="1" dirty="0"/>
              <a:t>---Quiz 2</a:t>
            </a:r>
            <a:endParaRPr lang="en-US" dirty="0"/>
          </a:p>
          <a:p>
            <a:r>
              <a:rPr lang="en-US" dirty="0"/>
              <a:t>5: </a:t>
            </a:r>
            <a:r>
              <a:rPr lang="en-US" b="1" dirty="0"/>
              <a:t>Cancer</a:t>
            </a:r>
            <a:r>
              <a:rPr lang="en-US" dirty="0"/>
              <a:t>: Cause, Effects, and Clinical studies</a:t>
            </a:r>
            <a:r>
              <a:rPr lang="en-US" b="1" dirty="0"/>
              <a:t>---- Quiz 3</a:t>
            </a:r>
            <a:endParaRPr lang="en-US" dirty="0"/>
          </a:p>
          <a:p>
            <a:r>
              <a:rPr lang="en-US" dirty="0"/>
              <a:t>6: </a:t>
            </a:r>
            <a:r>
              <a:rPr lang="en-US" b="1" dirty="0"/>
              <a:t>Final Exam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7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 basic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 Balance hydrogen with protons.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5:</a:t>
            </a:r>
            <a:r>
              <a:rPr lang="en-US" dirty="0"/>
              <a:t> Balance the charge with e</a:t>
            </a:r>
            <a:r>
              <a:rPr lang="en-US" baseline="30000" dirty="0"/>
              <a:t>-</a:t>
            </a:r>
            <a:r>
              <a:rPr lang="en-US" dirty="0"/>
              <a:t> (wow nothing’s changing huh!?):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971800"/>
            <a:ext cx="305752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648200"/>
            <a:ext cx="3581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7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 basic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Both sides have 2e- so add the reactions and cancel the electrons: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WAIT WOWOWOWOW A NEW STEP:</a:t>
            </a:r>
          </a:p>
          <a:p>
            <a:r>
              <a:rPr lang="en-US" dirty="0"/>
              <a:t>Add OH</a:t>
            </a:r>
            <a:r>
              <a:rPr lang="en-US" baseline="30000" dirty="0"/>
              <a:t>-</a:t>
            </a:r>
            <a:r>
              <a:rPr lang="en-US" dirty="0"/>
              <a:t> to balance H</a:t>
            </a:r>
            <a:r>
              <a:rPr lang="en-US" baseline="30000" dirty="0"/>
              <a:t>+</a:t>
            </a:r>
            <a:r>
              <a:rPr lang="en-US" dirty="0"/>
              <a:t>. There are 2 net protons in this equation, so add 2 OH</a:t>
            </a:r>
            <a:r>
              <a:rPr lang="en-US" baseline="30000" dirty="0"/>
              <a:t>-</a:t>
            </a:r>
            <a:r>
              <a:rPr lang="en-US" dirty="0"/>
              <a:t> ions to each side: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4524375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48276"/>
            <a:ext cx="63817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8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 yay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combine OH</a:t>
            </a:r>
            <a:r>
              <a:rPr lang="en-US" baseline="30000" dirty="0"/>
              <a:t>-</a:t>
            </a:r>
            <a:r>
              <a:rPr lang="en-US" dirty="0"/>
              <a:t> ions and H</a:t>
            </a:r>
            <a:r>
              <a:rPr lang="en-US" baseline="30000" dirty="0"/>
              <a:t>+</a:t>
            </a:r>
            <a:r>
              <a:rPr lang="en-US" dirty="0"/>
              <a:t> ions that are present on the same side to form water:</a:t>
            </a:r>
          </a:p>
          <a:p>
            <a:endParaRPr lang="en-US" dirty="0"/>
          </a:p>
          <a:p>
            <a:r>
              <a:rPr lang="en-US" dirty="0"/>
              <a:t>AND FINALLY! CANCEL YOUR COMMON TERMS: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3429000"/>
            <a:ext cx="5419725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62475"/>
            <a:ext cx="48672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3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tries: basic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895600"/>
            <a:ext cx="5880738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6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1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note on 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3276600" cy="3048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you’re interested to see the pH related behavior of a certain chemical, or trying to obtain a specific pH solution, titrating is the way to go</a:t>
            </a:r>
          </a:p>
          <a:p>
            <a:endParaRPr lang="en-US" dirty="0"/>
          </a:p>
          <a:p>
            <a:r>
              <a:rPr lang="en-US" dirty="0"/>
              <a:t>What is it? Basically, it’s adding certain amounts of base to acid, or acid to base, in order to bring the reaction to completion, or obtain a certain pH. </a:t>
            </a:r>
          </a:p>
        </p:txBody>
      </p:sp>
      <p:pic>
        <p:nvPicPr>
          <p:cNvPr id="4" name="Picture 2" descr="https://www.dartmouth.edu/~chemlab/chem3-5/acid1/graphics/chemistry/che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4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phscale-140309074552-phpapp02/95/ph-scale-37-638.jpg?cb=13943512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49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77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ocbrown.info/page04/4_73calcs/titration_of_aci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20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2.bp.blogspot.com/-K6tmJzZgbiM/TVijFe5ughI/AAAAAAAAAIk/6Hnl6cJaYh8/s320/titration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1809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76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Ab chem is everywhere</a:t>
            </a:r>
          </a:p>
        </p:txBody>
      </p:sp>
      <p:pic>
        <p:nvPicPr>
          <p:cNvPr id="15362" name="Picture 2" descr="http://mrshamiltonclass.weebly.com/uploads/3/4/6/1/3461967/_59439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124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7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 Life applications of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Adjusting the pH in your swimming pool! Adding certain amounts of Chlorine =&gt; sodium carbonate to raise the pool pH and muriatic acid to bring the pH back down. (It’s kind of like mass titrating)</a:t>
            </a:r>
          </a:p>
          <a:p>
            <a:endParaRPr lang="en-US" dirty="0"/>
          </a:p>
        </p:txBody>
      </p:sp>
      <p:pic>
        <p:nvPicPr>
          <p:cNvPr id="13314" name="Picture 2" descr="https://i.ytimg.com/vi/xn_UmOwhPI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3810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89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life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048001"/>
          </a:xfrm>
        </p:spPr>
        <p:txBody>
          <a:bodyPr/>
          <a:lstStyle/>
          <a:p>
            <a:r>
              <a:rPr lang="en-US" dirty="0"/>
              <a:t>Washing your clothes! Bases like laundry detergent have a high pH</a:t>
            </a:r>
          </a:p>
          <a:p>
            <a:r>
              <a:rPr lang="en-US" dirty="0"/>
              <a:t>High alkalinity attacks fatty and oily soils</a:t>
            </a:r>
          </a:p>
          <a:p>
            <a:r>
              <a:rPr lang="en-US" dirty="0"/>
              <a:t>So, oil stains are broken down into component parts! easier to remove</a:t>
            </a:r>
          </a:p>
        </p:txBody>
      </p:sp>
      <p:pic>
        <p:nvPicPr>
          <p:cNvPr id="16388" name="Picture 4" descr="http://www.layers-of-learning.com/wp-content/uploads/2009/07/base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76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get started on Types of acids: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Arrhenius – Free ions in aqueous solution</a:t>
            </a:r>
          </a:p>
          <a:p>
            <a:r>
              <a:rPr lang="en-US" dirty="0"/>
              <a:t>Brønsted–Lowry – Protons!</a:t>
            </a:r>
          </a:p>
          <a:p>
            <a:r>
              <a:rPr lang="en-US" dirty="0"/>
              <a:t>Lewis – Electrons!</a:t>
            </a:r>
          </a:p>
        </p:txBody>
      </p:sp>
    </p:spTree>
    <p:extLst>
      <p:ext uri="{BB962C8B-B14F-4D97-AF65-F5344CB8AC3E}">
        <p14:creationId xmlns:p14="http://schemas.microsoft.com/office/powerpoint/2010/main" val="37526803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life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your stomach is overly acidic and causes reflux, antacids like Tums help neutralize stomach acid. </a:t>
            </a:r>
          </a:p>
          <a:p>
            <a:endParaRPr lang="en-US" dirty="0"/>
          </a:p>
        </p:txBody>
      </p:sp>
      <p:pic>
        <p:nvPicPr>
          <p:cNvPr id="17412" name="Picture 4" descr="https://www.tums.com/content/dam/NA_Pharma/Country/US/Brands/Tums/Digital/Web/Images/TUMS%20Refresh/TR_Hero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800600" cy="31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76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 hope you learned a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6400800" cy="3048001"/>
          </a:xfrm>
        </p:spPr>
        <p:txBody>
          <a:bodyPr>
            <a:prstTxWarp prst="textCircle">
              <a:avLst/>
            </a:prstTxWarp>
          </a:bodyPr>
          <a:lstStyle/>
          <a:p>
            <a:pPr indent="0">
              <a:buNone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</a:t>
            </a:r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Remember, work hard play harder! Thanks all folks!</a:t>
            </a:r>
          </a:p>
        </p:txBody>
      </p:sp>
      <p:pic>
        <p:nvPicPr>
          <p:cNvPr id="18434" name="Picture 2" descr="http://www.contextotucuman.com/uploads/2015/07/28/39917_Bugs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3968043" cy="22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Arrhenius sucks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focuses on ions in solution.</a:t>
            </a:r>
          </a:p>
          <a:p>
            <a:r>
              <a:rPr lang="en-US" dirty="0"/>
              <a:t>Doesn’t describe much.</a:t>
            </a:r>
          </a:p>
          <a:p>
            <a:r>
              <a:rPr lang="en-US" dirty="0"/>
              <a:t>BL is easy</a:t>
            </a:r>
          </a:p>
          <a:p>
            <a:r>
              <a:rPr lang="en-US" dirty="0"/>
              <a:t>Lewis is fun</a:t>
            </a:r>
          </a:p>
        </p:txBody>
      </p:sp>
    </p:spTree>
    <p:extLst>
      <p:ext uri="{BB962C8B-B14F-4D97-AF65-F5344CB8AC3E}">
        <p14:creationId xmlns:p14="http://schemas.microsoft.com/office/powerpoint/2010/main" val="295745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Brønsted–Lowry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Follows the transfer of protons – yes, the same thing atoms are made of.</a:t>
            </a:r>
          </a:p>
          <a:p>
            <a:r>
              <a:rPr lang="en-US" dirty="0"/>
              <a:t>Does NOT come from the atoms.</a:t>
            </a:r>
          </a:p>
          <a:p>
            <a:r>
              <a:rPr lang="en-US" dirty="0"/>
              <a:t>Protons in BL reactions are free positive hydrogens.</a:t>
            </a:r>
          </a:p>
          <a:p>
            <a:r>
              <a:rPr lang="en-US" dirty="0"/>
              <a:t>Very useful for describing many reactions.</a:t>
            </a:r>
          </a:p>
          <a:p>
            <a:r>
              <a:rPr lang="en-US" dirty="0"/>
              <a:t>Incomplete, Lewis is better, but much more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297001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Literally the best.</a:t>
            </a:r>
          </a:p>
          <a:p>
            <a:r>
              <a:rPr lang="en-US" dirty="0"/>
              <a:t>Follow the electrons – (just like organic chemistry) :D.</a:t>
            </a:r>
          </a:p>
          <a:p>
            <a:r>
              <a:rPr lang="en-US" dirty="0"/>
              <a:t>Describes both BL acid/base reactions and Arrhenius acid/base reactions (Do not be confused. Arrhenius is still terrible).</a:t>
            </a:r>
          </a:p>
          <a:p>
            <a:r>
              <a:rPr lang="en-US" dirty="0"/>
              <a:t>Not our focus.</a:t>
            </a:r>
          </a:p>
        </p:txBody>
      </p:sp>
    </p:spTree>
    <p:extLst>
      <p:ext uri="{BB962C8B-B14F-4D97-AF65-F5344CB8AC3E}">
        <p14:creationId xmlns:p14="http://schemas.microsoft.com/office/powerpoint/2010/main" val="1419540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1836</Words>
  <Application>Microsoft Office PowerPoint</Application>
  <PresentationFormat>On-screen Show (4:3)</PresentationFormat>
  <Paragraphs>244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Couture</vt:lpstr>
      <vt:lpstr>CS ChemDraw Drawing</vt:lpstr>
      <vt:lpstr>Lecture 1: quantitative Chemistry and regenerative Biology</vt:lpstr>
      <vt:lpstr>About me</vt:lpstr>
      <vt:lpstr>expectations</vt:lpstr>
      <vt:lpstr>Learning outcomes</vt:lpstr>
      <vt:lpstr>Schedule (tentative)</vt:lpstr>
      <vt:lpstr>Let’s get started on Types of acids:</vt:lpstr>
      <vt:lpstr>Arrhenius sucks</vt:lpstr>
      <vt:lpstr>Brønsted–Lowry</vt:lpstr>
      <vt:lpstr>Lewis Acids</vt:lpstr>
      <vt:lpstr>Acids</vt:lpstr>
      <vt:lpstr>Why Brønsted–Lowry</vt:lpstr>
      <vt:lpstr>Examples:</vt:lpstr>
      <vt:lpstr>Examples of acids</vt:lpstr>
      <vt:lpstr>BASES</vt:lpstr>
      <vt:lpstr>Examples of bases</vt:lpstr>
      <vt:lpstr>Brønsted-Lowry acid and base behavior in solution </vt:lpstr>
      <vt:lpstr>An example</vt:lpstr>
      <vt:lpstr>PowerPoint Presentation</vt:lpstr>
      <vt:lpstr>What happens to DISSOCIATION CONSTANTS if we FOR EXAMPLE put sodium acetate(salt) in water?</vt:lpstr>
      <vt:lpstr>What does Ph Mean?</vt:lpstr>
      <vt:lpstr>Ka, pka, and ph</vt:lpstr>
      <vt:lpstr>Pka and ph</vt:lpstr>
      <vt:lpstr>But how do we calculate Ka?</vt:lpstr>
      <vt:lpstr>First step</vt:lpstr>
      <vt:lpstr>2nd step</vt:lpstr>
      <vt:lpstr>3rd step</vt:lpstr>
      <vt:lpstr>Set up I.c.e table to create equation</vt:lpstr>
      <vt:lpstr>Final step: solve for ka</vt:lpstr>
      <vt:lpstr>So!</vt:lpstr>
      <vt:lpstr>But how much has actually ionized?</vt:lpstr>
      <vt:lpstr>Class problem</vt:lpstr>
      <vt:lpstr>answer</vt:lpstr>
      <vt:lpstr>BALANCING reactions</vt:lpstr>
      <vt:lpstr>balancing acid-base reactions</vt:lpstr>
      <vt:lpstr>First, identify redox rxns</vt:lpstr>
      <vt:lpstr>What are the two reactions for this equation?</vt:lpstr>
      <vt:lpstr>answer</vt:lpstr>
      <vt:lpstr>board examples</vt:lpstr>
      <vt:lpstr>Balancing reactions</vt:lpstr>
      <vt:lpstr>THEN, how to Balance reactions in acidic conditions…</vt:lpstr>
      <vt:lpstr>Balancing in acid</vt:lpstr>
      <vt:lpstr>Balancing In acid</vt:lpstr>
      <vt:lpstr>Balance in acid</vt:lpstr>
      <vt:lpstr>Balance in acid</vt:lpstr>
      <vt:lpstr>Balance in acid</vt:lpstr>
      <vt:lpstr>Balance in acid</vt:lpstr>
      <vt:lpstr>Class tries! acid condition</vt:lpstr>
      <vt:lpstr>Balancing in basic conditions</vt:lpstr>
      <vt:lpstr>Balancing in basic</vt:lpstr>
      <vt:lpstr>Balancing in basic</vt:lpstr>
      <vt:lpstr>Balancing in basic</vt:lpstr>
      <vt:lpstr>Last step yay</vt:lpstr>
      <vt:lpstr>Class tries: basic example</vt:lpstr>
      <vt:lpstr>A brief note on Titration</vt:lpstr>
      <vt:lpstr>PowerPoint Presentation</vt:lpstr>
      <vt:lpstr>PowerPoint Presentation</vt:lpstr>
      <vt:lpstr>Ab chem is everywhere</vt:lpstr>
      <vt:lpstr>Real Life applications of acids and bases</vt:lpstr>
      <vt:lpstr>Real life applications</vt:lpstr>
      <vt:lpstr>Real life applications</vt:lpstr>
      <vt:lpstr>I hope you learned a lot</vt:lpstr>
    </vt:vector>
  </TitlesOfParts>
  <Company>MEEI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Analytical Acid – Base Chemistry: Splash 2016</dc:title>
  <dc:creator>Hamadani, Christine</dc:creator>
  <cp:lastModifiedBy>Hamadani, Christine</cp:lastModifiedBy>
  <cp:revision>90</cp:revision>
  <dcterms:created xsi:type="dcterms:W3CDTF">2016-11-16T00:02:58Z</dcterms:created>
  <dcterms:modified xsi:type="dcterms:W3CDTF">2017-07-25T15:19:23Z</dcterms:modified>
</cp:coreProperties>
</file>